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70" r:id="rId2"/>
    <p:sldId id="271" r:id="rId3"/>
    <p:sldId id="256" r:id="rId4"/>
    <p:sldId id="257" r:id="rId5"/>
    <p:sldId id="272" r:id="rId6"/>
    <p:sldId id="269" r:id="rId7"/>
    <p:sldId id="259" r:id="rId8"/>
    <p:sldId id="260" r:id="rId9"/>
    <p:sldId id="263" r:id="rId10"/>
    <p:sldId id="264" r:id="rId11"/>
    <p:sldId id="273" r:id="rId12"/>
    <p:sldId id="274" r:id="rId13"/>
  </p:sldIdLst>
  <p:sldSz cx="14630400" cy="8229600"/>
  <p:notesSz cx="8229600" cy="146304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1">
          <p15:clr>
            <a:srgbClr val="A4A3A4"/>
          </p15:clr>
        </p15:guide>
        <p15:guide id="2" pos="460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75B18B-4564-42FA-AE42-3F6272A25F9A}" v="19" dt="2025-07-03T11:20:03.951"/>
    <p1510:client id="{8BBF3888-09DA-4346-AA7A-239518A1C7C7}" v="619" dt="2025-07-03T11:07:59.2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120" y="396"/>
      </p:cViewPr>
      <p:guideLst>
        <p:guide orient="horz" pos="2591"/>
        <p:guide pos="460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5282F153-3F37-0F45-9E97-73ACFA13230C}" type="datetime1">
              <a:rPr lang="en-US"/>
              <a:t>7/3/2025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163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408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63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4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996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2BA1E-0D6F-F67C-A0D0-59830169D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4FC327-356C-73F0-992D-92B4A87F8E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CFCF7B-4EAF-6518-E7E6-1790122FE5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B7A9F-7AB5-72E7-F3FC-EC487555C4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445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DFDFE0"/>
          </a:solidFill>
          <a:ln/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801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5550"/>
              </a:lnSpc>
              <a:buNone/>
              <a:defRPr/>
            </a:pPr>
            <a:r>
              <a:rPr lang="en-US" sz="4450" b="1">
                <a:solidFill>
                  <a:srgbClr val="000000"/>
                </a:solidFill>
                <a:latin typeface="Inter Bold"/>
                <a:ea typeface="Inter Bold"/>
                <a:cs typeface="Inter Bold"/>
              </a:rPr>
              <a:t>미니 프로젝트 발표</a:t>
            </a:r>
            <a:endParaRPr lang="en-US" sz="4450"/>
          </a:p>
        </p:txBody>
      </p:sp>
      <p:sp>
        <p:nvSpPr>
          <p:cNvPr id="5" name="Text 2"/>
          <p:cNvSpPr/>
          <p:nvPr/>
        </p:nvSpPr>
        <p:spPr>
          <a:xfrm>
            <a:off x="62801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아이들이조</a:t>
            </a:r>
            <a:endParaRPr lang="en-US" sz="1750"/>
          </a:p>
        </p:txBody>
      </p:sp>
      <p:sp>
        <p:nvSpPr>
          <p:cNvPr id="6" name="Text 3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류동균, 김호경, 강인구, 김성민, 이원진</a:t>
            </a:r>
            <a:endParaRPr lang="en-US" sz="1750"/>
          </a:p>
        </p:txBody>
      </p:sp>
      <p:sp>
        <p:nvSpPr>
          <p:cNvPr id="7" name="Text 4"/>
          <p:cNvSpPr/>
          <p:nvPr/>
        </p:nvSpPr>
        <p:spPr>
          <a:xfrm>
            <a:off x="62801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endParaRPr lang="en-US" sz="1750"/>
          </a:p>
        </p:txBody>
      </p:sp>
      <p:sp>
        <p:nvSpPr>
          <p:cNvPr id="11" name="직사각형 10"/>
          <p:cNvSpPr/>
          <p:nvPr/>
        </p:nvSpPr>
        <p:spPr>
          <a:xfrm>
            <a:off x="12852400" y="7680960"/>
            <a:ext cx="169672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pic>
        <p:nvPicPr>
          <p:cNvPr id="9" name="그림 8" descr="만화 영화, 애니메이션, 소설, 가상의 캐릭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5194123-1A31-9354-F053-4C9B2F9D4E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5" y="1234589"/>
            <a:ext cx="5479635" cy="420418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72049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314622" y="315107"/>
            <a:ext cx="3381494" cy="422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스테이지 시스템 초기화</a:t>
            </a:r>
            <a:endParaRPr lang="en-US" sz="2650" dirty="0"/>
          </a:p>
        </p:txBody>
      </p:sp>
      <p:sp>
        <p:nvSpPr>
          <p:cNvPr id="5" name="Shape 2"/>
          <p:cNvSpPr/>
          <p:nvPr/>
        </p:nvSpPr>
        <p:spPr>
          <a:xfrm>
            <a:off x="121597" y="136497"/>
            <a:ext cx="5349920" cy="7966676"/>
          </a:xfrm>
          <a:prstGeom prst="roundRect">
            <a:avLst>
              <a:gd name="adj" fmla="val 742"/>
            </a:avLst>
          </a:prstGeom>
          <a:solidFill>
            <a:srgbClr val="E6E6E6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290665" y="524556"/>
            <a:ext cx="4920342" cy="7268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void Update()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{    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     if (</a:t>
            </a:r>
            <a:r>
              <a:rPr lang="en-US" sz="2000" err="1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isFirstSetStageBtn</a:t>
            </a: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) 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   {  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      </a:t>
            </a:r>
            <a:r>
              <a:rPr lang="en-US" sz="2000" err="1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RefreshButtonState</a:t>
            </a: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();       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      </a:t>
            </a:r>
            <a:r>
              <a:rPr lang="en-US" sz="2000" err="1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isFirstSetStageBtn</a:t>
            </a: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 = false;     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   }    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if (</a:t>
            </a:r>
            <a:r>
              <a:rPr lang="en-US" sz="2000" err="1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timeTxt</a:t>
            </a: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 == null) return;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}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void </a:t>
            </a:r>
            <a:r>
              <a:rPr lang="en-US" sz="2000" err="1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SelectStage</a:t>
            </a: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()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{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    if (selectPanel != null)    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   {        </a:t>
            </a:r>
            <a:r>
              <a:rPr lang="en-US" sz="2000" err="1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selectPanel.SetActive</a:t>
            </a: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(true);    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   }</a:t>
            </a:r>
            <a:endParaRPr lang="en-US" sz="2000">
              <a:solidFill>
                <a:srgbClr val="000000"/>
              </a:solidFill>
              <a:latin typeface="Consolas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2100"/>
              </a:lnSpc>
            </a:pPr>
            <a:r>
              <a:rPr lang="en-US" sz="2000" dirty="0">
                <a:solidFill>
                  <a:srgbClr val="383838"/>
                </a:solidFill>
                <a:highlight>
                  <a:srgbClr val="E6E6E6"/>
                </a:highlight>
                <a:latin typeface="Consolas"/>
                <a:ea typeface="Consolas" pitchFamily="34" charset="-122"/>
                <a:cs typeface="Consolas" pitchFamily="34" charset="-120"/>
              </a:rPr>
              <a:t>}</a:t>
            </a:r>
            <a:endParaRPr lang="en-US" sz="2000" dirty="0">
              <a:latin typeface="Consolas"/>
            </a:endParaRPr>
          </a:p>
        </p:txBody>
      </p:sp>
      <p:sp>
        <p:nvSpPr>
          <p:cNvPr id="7" name="Text 4"/>
          <p:cNvSpPr/>
          <p:nvPr/>
        </p:nvSpPr>
        <p:spPr>
          <a:xfrm>
            <a:off x="7320030" y="1134326"/>
            <a:ext cx="2331601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스테이지 시스템 초기화 로직 분석</a:t>
            </a:r>
            <a:endParaRPr lang="en-US" dirty="0">
              <a:latin typeface="Patrick Hand"/>
            </a:endParaRPr>
          </a:p>
        </p:txBody>
      </p:sp>
      <p:sp>
        <p:nvSpPr>
          <p:cNvPr id="8" name="Text 5"/>
          <p:cNvSpPr/>
          <p:nvPr/>
        </p:nvSpPr>
        <p:spPr>
          <a:xfrm>
            <a:off x="7320030" y="1789051"/>
            <a:ext cx="4000602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00"/>
              </a:lnSpc>
            </a:pPr>
            <a:r>
              <a:rPr lang="en-US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게임 시작 시 한 번만 스테이지 버튼 </a:t>
            </a:r>
            <a:endParaRPr lang="en-US" dirty="0">
              <a:solidFill>
                <a:srgbClr val="000000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>
              <a:lnSpc>
                <a:spcPts val="2100"/>
              </a:lnSpc>
            </a:pPr>
            <a:r>
              <a:rPr lang="en-US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상태를</a:t>
            </a:r>
            <a:r>
              <a:rPr lang="en-US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초기화하는</a:t>
            </a:r>
            <a:r>
              <a:rPr lang="en-US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최적화된</a:t>
            </a:r>
            <a:r>
              <a:rPr lang="en-US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방식을</a:t>
            </a:r>
            <a:r>
              <a:rPr lang="en-US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endParaRPr lang="en-US" dirty="0">
              <a:solidFill>
                <a:srgbClr val="000000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 marL="0" indent="0" algn="l">
              <a:lnSpc>
                <a:spcPts val="2100"/>
              </a:lnSpc>
              <a:buNone/>
            </a:pPr>
            <a:r>
              <a:rPr lang="en-US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구현했습니다</a:t>
            </a:r>
            <a:r>
              <a:rPr lang="en-US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:</a:t>
            </a:r>
            <a:endParaRPr lang="en-US" dirty="0">
              <a:latin typeface="Patrick Hand"/>
            </a:endParaRPr>
          </a:p>
        </p:txBody>
      </p:sp>
      <p:sp>
        <p:nvSpPr>
          <p:cNvPr id="9" name="Text 6"/>
          <p:cNvSpPr/>
          <p:nvPr/>
        </p:nvSpPr>
        <p:spPr>
          <a:xfrm>
            <a:off x="7293905" y="2756552"/>
            <a:ext cx="339971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100"/>
              </a:lnSpc>
              <a:buSzPct val="100000"/>
              <a:buChar char="•"/>
            </a:pP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isFirstSetStageBtn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플래그를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사용하여</a:t>
            </a:r>
            <a:endParaRPr lang="en-US" sz="1500" dirty="0" err="1">
              <a:solidFill>
                <a:srgbClr val="000000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 marL="342900" indent="-342900">
              <a:lnSpc>
                <a:spcPts val="2100"/>
              </a:lnSpc>
              <a:buSzPct val="100000"/>
              <a:buChar char="•"/>
            </a:pP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 중복 초기화 방지</a:t>
            </a:r>
            <a:endParaRPr lang="en-US" sz="1500">
              <a:latin typeface="Patrick Hand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320030" y="3474312"/>
            <a:ext cx="339971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100"/>
              </a:lnSpc>
              <a:buSzPct val="100000"/>
              <a:buChar char="•"/>
            </a:pP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RefreshButtonState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() </a:t>
            </a: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함수를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호출하여</a:t>
            </a:r>
            <a:endParaRPr lang="en-US" sz="1500" dirty="0" err="1">
              <a:solidFill>
                <a:srgbClr val="000000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 marL="342900" indent="-342900">
              <a:lnSpc>
                <a:spcPts val="2100"/>
              </a:lnSpc>
              <a:buSzPct val="100000"/>
              <a:buChar char="•"/>
            </a:pP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 스테이지 버튼의 활성화 상태 설정</a:t>
            </a:r>
            <a:endParaRPr lang="en-US" sz="1500">
              <a:latin typeface="Patrick Hand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320030" y="4283512"/>
            <a:ext cx="339971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100"/>
              </a:lnSpc>
              <a:buSzPct val="100000"/>
              <a:buChar char="•"/>
            </a:pP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선택 패널(selectPanel)이 비활성화 </a:t>
            </a:r>
            <a:endParaRPr lang="en-US" sz="1500" dirty="0">
              <a:solidFill>
                <a:srgbClr val="000000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상태일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때만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활성화하는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조건문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적용</a:t>
            </a:r>
            <a:endParaRPr lang="en-US" sz="1500" dirty="0" err="1">
              <a:latin typeface="Patrick Hand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463722" y="5002819"/>
            <a:ext cx="339971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00"/>
              </a:lnSpc>
            </a:pPr>
            <a:r>
              <a:rPr lang="en-US" sz="150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이러한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방식으로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불필요한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연산을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endParaRPr lang="en-US" sz="1500" dirty="0" err="1">
              <a:solidFill>
                <a:srgbClr val="000000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>
              <a:lnSpc>
                <a:spcPts val="2100"/>
              </a:lnSpc>
            </a:pPr>
            <a:r>
              <a:rPr lang="ko-KR" alt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줄이고 게임의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성능을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5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최적화했습니다</a:t>
            </a:r>
            <a:r>
              <a:rPr lang="en-US" sz="15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.</a:t>
            </a:r>
            <a:endParaRPr lang="en-US" sz="1500">
              <a:latin typeface="Patrick Han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36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5550"/>
              </a:lnSpc>
              <a:buNone/>
              <a:defRPr/>
            </a:pPr>
            <a:r>
              <a:rPr lang="en-US" sz="4450" b="1">
                <a:solidFill>
                  <a:srgbClr val="000000"/>
                </a:solidFill>
                <a:latin typeface="Inter Bold"/>
                <a:ea typeface="Inter Bold"/>
                <a:cs typeface="Inter Bold"/>
              </a:rPr>
              <a:t>팀원 소개</a:t>
            </a:r>
            <a:endParaRPr lang="en-US" sz="445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93790" y="2557701"/>
            <a:ext cx="6244709" cy="4163139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99521" y="2557701"/>
            <a:ext cx="6244709" cy="3266837"/>
          </a:xfrm>
          <a:prstGeom prst="roundRect">
            <a:avLst>
              <a:gd name="adj" fmla="val 291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Shape 2"/>
          <p:cNvSpPr/>
          <p:nvPr/>
        </p:nvSpPr>
        <p:spPr>
          <a:xfrm>
            <a:off x="7607141" y="2565321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7834074" y="2709029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류동균</a:t>
            </a:r>
            <a:endParaRPr lang="en-US" sz="1750"/>
          </a:p>
        </p:txBody>
      </p:sp>
      <p:sp>
        <p:nvSpPr>
          <p:cNvPr id="7" name="Text 4"/>
          <p:cNvSpPr/>
          <p:nvPr/>
        </p:nvSpPr>
        <p:spPr>
          <a:xfrm>
            <a:off x="10952559" y="2709029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PM, QA</a:t>
            </a:r>
            <a:endParaRPr lang="en-US" sz="1750"/>
          </a:p>
        </p:txBody>
      </p:sp>
      <p:sp>
        <p:nvSpPr>
          <p:cNvPr id="8" name="Shape 5"/>
          <p:cNvSpPr/>
          <p:nvPr/>
        </p:nvSpPr>
        <p:spPr>
          <a:xfrm>
            <a:off x="7607141" y="3215640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Text 6"/>
          <p:cNvSpPr/>
          <p:nvPr/>
        </p:nvSpPr>
        <p:spPr>
          <a:xfrm>
            <a:off x="7834074" y="3359348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김호경</a:t>
            </a:r>
            <a:endParaRPr lang="en-US" sz="1750"/>
          </a:p>
        </p:txBody>
      </p:sp>
      <p:sp>
        <p:nvSpPr>
          <p:cNvPr id="10" name="Text 7"/>
          <p:cNvSpPr/>
          <p:nvPr/>
        </p:nvSpPr>
        <p:spPr>
          <a:xfrm>
            <a:off x="10952559" y="3359348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엔지니어</a:t>
            </a:r>
            <a:endParaRPr lang="en-US" sz="1750"/>
          </a:p>
        </p:txBody>
      </p:sp>
      <p:sp>
        <p:nvSpPr>
          <p:cNvPr id="11" name="Shape 8"/>
          <p:cNvSpPr/>
          <p:nvPr/>
        </p:nvSpPr>
        <p:spPr>
          <a:xfrm>
            <a:off x="7607141" y="3865959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2" name="Text 9"/>
          <p:cNvSpPr/>
          <p:nvPr/>
        </p:nvSpPr>
        <p:spPr>
          <a:xfrm>
            <a:off x="7834074" y="4009668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강인구</a:t>
            </a:r>
            <a:endParaRPr lang="en-US" sz="1750"/>
          </a:p>
        </p:txBody>
      </p:sp>
      <p:sp>
        <p:nvSpPr>
          <p:cNvPr id="13" name="Text 10"/>
          <p:cNvSpPr/>
          <p:nvPr/>
        </p:nvSpPr>
        <p:spPr>
          <a:xfrm>
            <a:off x="10952559" y="4009668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아트 디렉터</a:t>
            </a:r>
            <a:endParaRPr lang="en-US" sz="1750"/>
          </a:p>
        </p:txBody>
      </p:sp>
      <p:sp>
        <p:nvSpPr>
          <p:cNvPr id="14" name="Shape 11"/>
          <p:cNvSpPr/>
          <p:nvPr/>
        </p:nvSpPr>
        <p:spPr>
          <a:xfrm>
            <a:off x="7607141" y="4516279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5" name="Text 12"/>
          <p:cNvSpPr/>
          <p:nvPr/>
        </p:nvSpPr>
        <p:spPr>
          <a:xfrm>
            <a:off x="7834074" y="4659987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김성민</a:t>
            </a:r>
            <a:endParaRPr lang="en-US" sz="1750"/>
          </a:p>
        </p:txBody>
      </p:sp>
      <p:sp>
        <p:nvSpPr>
          <p:cNvPr id="16" name="Text 13"/>
          <p:cNvSpPr/>
          <p:nvPr/>
        </p:nvSpPr>
        <p:spPr>
          <a:xfrm>
            <a:off x="10952559" y="4659987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사운드 디렉터</a:t>
            </a:r>
            <a:endParaRPr lang="en-US" sz="1750"/>
          </a:p>
        </p:txBody>
      </p:sp>
      <p:sp>
        <p:nvSpPr>
          <p:cNvPr id="17" name="Shape 14"/>
          <p:cNvSpPr/>
          <p:nvPr/>
        </p:nvSpPr>
        <p:spPr>
          <a:xfrm>
            <a:off x="7607141" y="5166598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8" name="Text 15"/>
          <p:cNvSpPr/>
          <p:nvPr/>
        </p:nvSpPr>
        <p:spPr>
          <a:xfrm>
            <a:off x="7834074" y="5310307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이원진</a:t>
            </a:r>
            <a:endParaRPr lang="en-US" sz="1750"/>
          </a:p>
        </p:txBody>
      </p:sp>
      <p:sp>
        <p:nvSpPr>
          <p:cNvPr id="19" name="Text 16"/>
          <p:cNvSpPr/>
          <p:nvPr/>
        </p:nvSpPr>
        <p:spPr>
          <a:xfrm>
            <a:off x="10952559" y="5310307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>
              <a:lnSpc>
                <a:spcPts val="2850"/>
              </a:lnSpc>
              <a:defRPr/>
            </a:pPr>
            <a:r>
              <a:rPr lang="ko-KR" altLang="en-US" sz="1750" dirty="0">
                <a:solidFill>
                  <a:srgbClr val="272525"/>
                </a:solidFill>
                <a:latin typeface="Inter"/>
                <a:ea typeface="맑은 고딕"/>
              </a:rPr>
              <a:t>헤드</a:t>
            </a:r>
            <a:r>
              <a:rPr lang="en-US" altLang="ko-KR" sz="1750" dirty="0">
                <a:solidFill>
                  <a:srgbClr val="272525"/>
                </a:solidFill>
                <a:latin typeface="Inter"/>
                <a:ea typeface="맑은 고딕"/>
              </a:rPr>
              <a:t> </a:t>
            </a:r>
            <a:r>
              <a:rPr lang="en-US" altLang="ko-KR" sz="1750" dirty="0" err="1">
                <a:solidFill>
                  <a:srgbClr val="272525"/>
                </a:solidFill>
                <a:latin typeface="Inter"/>
                <a:ea typeface="맑은 고딕"/>
              </a:rPr>
              <a:t>엔지니어</a:t>
            </a:r>
            <a:endParaRPr lang="en-US" sz="1750" dirty="0" err="1">
              <a:solidFill>
                <a:srgbClr val="272525"/>
              </a:solidFill>
              <a:latin typeface="Inter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851296" y="7742583"/>
            <a:ext cx="1679713" cy="3677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066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2" grpId="0" animBg="1"/>
      <p:bldP spid="13" grpId="0" animBg="1"/>
      <p:bldP spid="15" grpId="0" animBg="1"/>
      <p:bldP spid="16" grpId="0" animBg="1"/>
      <p:bldP spid="18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5550"/>
              </a:lnSpc>
              <a:buNone/>
              <a:defRPr/>
            </a:pPr>
            <a:r>
              <a:rPr lang="en-US" sz="4450" b="1">
                <a:solidFill>
                  <a:srgbClr val="000000"/>
                </a:solidFill>
                <a:latin typeface="Inter Bold"/>
                <a:ea typeface="Inter Bold"/>
                <a:cs typeface="Inter Bold"/>
              </a:rPr>
              <a:t>감사합니다</a:t>
            </a:r>
            <a:endParaRPr lang="en-US" sz="4450"/>
          </a:p>
        </p:txBody>
      </p:sp>
      <p:sp>
        <p:nvSpPr>
          <p:cNvPr id="4" name="직사각형 3"/>
          <p:cNvSpPr/>
          <p:nvPr/>
        </p:nvSpPr>
        <p:spPr>
          <a:xfrm>
            <a:off x="12831417" y="7792278"/>
            <a:ext cx="1798983" cy="357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955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0684" y="13474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5550"/>
              </a:lnSpc>
              <a:buNone/>
              <a:defRPr/>
            </a:pPr>
            <a:r>
              <a:rPr lang="en-US" sz="4450" b="1">
                <a:solidFill>
                  <a:srgbClr val="000000"/>
                </a:solidFill>
                <a:latin typeface="Inter Bold"/>
                <a:ea typeface="Inter Bold"/>
                <a:cs typeface="Inter Bold"/>
              </a:rPr>
              <a:t>목차</a:t>
            </a:r>
            <a:endParaRPr lang="en-US" sz="4450"/>
          </a:p>
        </p:txBody>
      </p:sp>
      <p:sp>
        <p:nvSpPr>
          <p:cNvPr id="3" name="Shape 1"/>
          <p:cNvSpPr/>
          <p:nvPr/>
        </p:nvSpPr>
        <p:spPr>
          <a:xfrm>
            <a:off x="793790" y="3239985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Text 2"/>
          <p:cNvSpPr/>
          <p:nvPr/>
        </p:nvSpPr>
        <p:spPr>
          <a:xfrm>
            <a:off x="818898" y="40297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>
              <a:lnSpc>
                <a:spcPts val="2750"/>
              </a:lnSpc>
              <a:defRPr/>
            </a:pPr>
            <a:r>
              <a:rPr lang="en-US" sz="2200" b="1" dirty="0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  </a:t>
            </a:r>
            <a:r>
              <a:rPr lang="en-US" sz="2200" b="1" dirty="0" err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프로젝트</a:t>
            </a:r>
            <a:r>
              <a:rPr lang="en-US" sz="2200" b="1" dirty="0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 </a:t>
            </a:r>
            <a:r>
              <a:rPr lang="en-US" sz="2200" b="1" dirty="0" err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개요</a:t>
            </a:r>
            <a:endParaRPr lang="en-US" sz="2200" dirty="0" err="1"/>
          </a:p>
        </p:txBody>
      </p:sp>
      <p:sp>
        <p:nvSpPr>
          <p:cNvPr id="5" name="Shape 3"/>
          <p:cNvSpPr/>
          <p:nvPr/>
        </p:nvSpPr>
        <p:spPr>
          <a:xfrm>
            <a:off x="7413658" y="3236000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 4"/>
          <p:cNvSpPr/>
          <p:nvPr/>
        </p:nvSpPr>
        <p:spPr>
          <a:xfrm>
            <a:off x="7627025" y="40258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750"/>
              </a:lnSpc>
              <a:buNone/>
              <a:defRPr/>
            </a:pPr>
            <a:r>
              <a:rPr lang="en-US" sz="2200" b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게임 플레이 영상</a:t>
            </a:r>
            <a:endParaRPr lang="en-US" sz="2200"/>
          </a:p>
        </p:txBody>
      </p:sp>
      <p:sp>
        <p:nvSpPr>
          <p:cNvPr id="7" name="Shape 5"/>
          <p:cNvSpPr/>
          <p:nvPr/>
        </p:nvSpPr>
        <p:spPr>
          <a:xfrm>
            <a:off x="793790" y="5121116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8" name="Text 6"/>
          <p:cNvSpPr/>
          <p:nvPr/>
        </p:nvSpPr>
        <p:spPr>
          <a:xfrm>
            <a:off x="818898" y="55747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>
              <a:lnSpc>
                <a:spcPts val="2750"/>
              </a:lnSpc>
              <a:defRPr/>
            </a:pPr>
            <a:r>
              <a:rPr lang="en-US" sz="2200" b="1" dirty="0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  </a:t>
            </a:r>
            <a:r>
              <a:rPr lang="en-US" sz="2200" b="1" dirty="0" err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주요</a:t>
            </a:r>
            <a:r>
              <a:rPr lang="en-US" sz="2200" b="1" dirty="0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 </a:t>
            </a:r>
            <a:r>
              <a:rPr lang="en-US" sz="2200" b="1" dirty="0" err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기능</a:t>
            </a:r>
            <a:r>
              <a:rPr lang="en-US" sz="2200" b="1" dirty="0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 및 </a:t>
            </a:r>
            <a:r>
              <a:rPr lang="en-US" sz="2200" b="1" dirty="0" err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특징</a:t>
            </a:r>
            <a:endParaRPr lang="en-US" sz="2200" dirty="0" err="1"/>
          </a:p>
        </p:txBody>
      </p:sp>
      <p:sp>
        <p:nvSpPr>
          <p:cNvPr id="9" name="Shape 7"/>
          <p:cNvSpPr/>
          <p:nvPr/>
        </p:nvSpPr>
        <p:spPr>
          <a:xfrm>
            <a:off x="7413658" y="5130578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0" name="Text 8"/>
          <p:cNvSpPr/>
          <p:nvPr/>
        </p:nvSpPr>
        <p:spPr>
          <a:xfrm>
            <a:off x="7627025" y="5570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>
              <a:lnSpc>
                <a:spcPts val="2750"/>
              </a:lnSpc>
              <a:defRPr/>
            </a:pPr>
            <a:r>
              <a:rPr lang="en-US" sz="2200" b="1" dirty="0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  </a:t>
            </a:r>
            <a:r>
              <a:rPr lang="en-US" sz="2200" b="1" dirty="0" err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팀원</a:t>
            </a:r>
            <a:r>
              <a:rPr lang="en-US" sz="2200" b="1" dirty="0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 </a:t>
            </a:r>
            <a:r>
              <a:rPr lang="en-US" sz="2200" b="1" dirty="0" err="1">
                <a:solidFill>
                  <a:srgbClr val="272525"/>
                </a:solidFill>
                <a:latin typeface="Inter Bold"/>
                <a:ea typeface="Inter Bold"/>
                <a:cs typeface="Inter Bold"/>
              </a:rPr>
              <a:t>소개</a:t>
            </a:r>
            <a:endParaRPr lang="en-US" sz="2200" dirty="0" err="1"/>
          </a:p>
        </p:txBody>
      </p:sp>
      <p:sp>
        <p:nvSpPr>
          <p:cNvPr id="11" name="직사각형 10"/>
          <p:cNvSpPr/>
          <p:nvPr/>
        </p:nvSpPr>
        <p:spPr>
          <a:xfrm>
            <a:off x="12852400" y="7731760"/>
            <a:ext cx="1686560" cy="406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545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966073" y="848249"/>
            <a:ext cx="12114779" cy="1207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팀원 소개 카드게임: 미니 프로젝트 발표</a:t>
            </a:r>
            <a:endParaRPr lang="en-US" sz="4400" dirty="0">
              <a:latin typeface="Patrick Hand"/>
            </a:endParaRPr>
          </a:p>
        </p:txBody>
      </p:sp>
      <p:sp>
        <p:nvSpPr>
          <p:cNvPr id="5" name="Text 2"/>
          <p:cNvSpPr/>
          <p:nvPr/>
        </p:nvSpPr>
        <p:spPr>
          <a:xfrm>
            <a:off x="966073" y="2052328"/>
            <a:ext cx="7887639" cy="2061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모바일 퍼즐 장르의 간단한 카드 매칭 게임을 통해 </a:t>
            </a:r>
            <a:br>
              <a:rPr lang="en-US" sz="2400" dirty="0">
                <a:latin typeface="Patrick Hand"/>
                <a:ea typeface="Patrick Hand" pitchFamily="34" charset="-122"/>
                <a:cs typeface="Patrick Hand" pitchFamily="34" charset="-120"/>
              </a:rPr>
            </a:b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팀원들의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협업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능력을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개발하는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프로젝트입니다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.</a:t>
            </a:r>
            <a:endParaRPr lang="en-US" sz="2400" dirty="0">
              <a:solidFill>
                <a:srgbClr val="000000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>
              <a:lnSpc>
                <a:spcPts val="3000"/>
              </a:lnSpc>
            </a:pPr>
            <a:br>
              <a:rPr lang="en-US" dirty="0"/>
            </a:b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 5일간의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짧은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개발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기간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동안</a:t>
            </a:r>
            <a:br>
              <a:rPr lang="en-US" dirty="0"/>
            </a:b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팀원들의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특성을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살린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카드게임을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구현했습니다</a:t>
            </a:r>
            <a:r>
              <a:rPr lang="en-US" sz="24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.</a:t>
            </a:r>
            <a:endParaRPr lang="en-US" sz="2400">
              <a:latin typeface="Patrick Hand"/>
            </a:endParaRPr>
          </a:p>
        </p:txBody>
      </p:sp>
      <p:sp>
        <p:nvSpPr>
          <p:cNvPr id="6" name="Text 3"/>
          <p:cNvSpPr/>
          <p:nvPr/>
        </p:nvSpPr>
        <p:spPr>
          <a:xfrm>
            <a:off x="9988153" y="6848451"/>
            <a:ext cx="4139470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개발 기간: 2023년 6월 30일 ~ 7월 4일 (5일)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67026" y="908510"/>
            <a:ext cx="4830723" cy="603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주요 기능 및 특징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073" y="2201245"/>
            <a:ext cx="603766" cy="6037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71663" y="2945487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83838"/>
                </a:solidFill>
                <a:latin typeface="FangSong"/>
                <a:ea typeface="Patrick Hand" pitchFamily="34" charset="-122"/>
                <a:cs typeface="Patrick Hand" pitchFamily="34" charset="-120"/>
              </a:rPr>
              <a:t>스테이지 시스템</a:t>
            </a:r>
            <a:endParaRPr lang="en-US" sz="1900" dirty="0">
              <a:latin typeface="Patrick Hand"/>
              <a:ea typeface="FangSong"/>
            </a:endParaRPr>
          </a:p>
        </p:txBody>
      </p:sp>
      <p:sp>
        <p:nvSpPr>
          <p:cNvPr id="5" name="Text 2"/>
          <p:cNvSpPr/>
          <p:nvPr/>
        </p:nvSpPr>
        <p:spPr>
          <a:xfrm>
            <a:off x="1871663" y="3405776"/>
            <a:ext cx="3408255" cy="1532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Aptos"/>
                <a:ea typeface="Batang"/>
                <a:cs typeface="Angsana New"/>
              </a:rPr>
              <a:t>두배로 즐기는 스테이지 시스템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Aptos"/>
                <a:ea typeface="Batang"/>
                <a:cs typeface="Angsana New"/>
              </a:rPr>
              <a:t>더 많은 플레이를 즐기기 위해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Aptos"/>
                <a:ea typeface="Batang"/>
                <a:cs typeface="Angsana New"/>
              </a:rPr>
              <a:t>두개의 스테이지를 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Aptos"/>
                <a:ea typeface="Batang"/>
                <a:cs typeface="Angsana New"/>
              </a:rPr>
              <a:t>구현해봤습니다!</a:t>
            </a:r>
          </a:p>
        </p:txBody>
      </p:sp>
      <p:sp>
        <p:nvSpPr>
          <p:cNvPr id="6" name="Text 3"/>
          <p:cNvSpPr/>
          <p:nvPr/>
        </p:nvSpPr>
        <p:spPr>
          <a:xfrm>
            <a:off x="1871663" y="5271394"/>
            <a:ext cx="3125867" cy="772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사용자 친화적인 스테이지 선택 인터페이스를 구현했습니다.</a:t>
            </a:r>
            <a:endParaRPr lang="en-US" sz="19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6290" y="2201245"/>
            <a:ext cx="603766" cy="60376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204942" y="2945487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몰입형 사운드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6204942" y="3392329"/>
            <a:ext cx="3408374" cy="1159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Batang"/>
                <a:ea typeface="Batang"/>
              </a:rPr>
              <a:t>음악이 빠지면 심심하죠?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Batang"/>
                <a:ea typeface="Batang"/>
              </a:rPr>
              <a:t>카드를 뒤집는 소리와 잔잔한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Batang"/>
                <a:ea typeface="Batang"/>
              </a:rPr>
              <a:t>배경음악을 구현해봤습니다!</a:t>
            </a:r>
            <a:r>
              <a:rPr lang="ko-KR" altLang="en-US" sz="1900" b="1" dirty="0">
                <a:solidFill>
                  <a:srgbClr val="383838"/>
                </a:solidFill>
                <a:latin typeface="Batang"/>
                <a:ea typeface="Batang"/>
              </a:rPr>
              <a:t>​</a:t>
            </a:r>
          </a:p>
        </p:txBody>
      </p:sp>
      <p:sp>
        <p:nvSpPr>
          <p:cNvPr id="10" name="Text 6"/>
          <p:cNvSpPr/>
          <p:nvPr/>
        </p:nvSpPr>
        <p:spPr>
          <a:xfrm>
            <a:off x="6204942" y="5274882"/>
            <a:ext cx="3125986" cy="1159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특히 시간이 촉박해질 때 긴장감을 고조시키는 경고 BGM으로 전환되는 기능을 추가했습니다.</a:t>
            </a:r>
            <a:endParaRPr lang="en-US" sz="19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9689" y="2201245"/>
            <a:ext cx="603766" cy="60376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538341" y="2945487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업적 시스템</a:t>
            </a: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10538341" y="3392329"/>
            <a:ext cx="3273784" cy="1145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ko-KR" altLang="en-US" b="1" dirty="0" err="1">
                <a:solidFill>
                  <a:srgbClr val="383838"/>
                </a:solidFill>
                <a:latin typeface="Batang"/>
                <a:ea typeface="Batang"/>
              </a:rPr>
              <a:t>게임클리어시</a:t>
            </a:r>
            <a:r>
              <a:rPr lang="ko-KR" altLang="en-US" b="1" dirty="0">
                <a:solidFill>
                  <a:srgbClr val="383838"/>
                </a:solidFill>
                <a:latin typeface="Batang"/>
                <a:ea typeface="Batang"/>
              </a:rPr>
              <a:t> 색다른</a:t>
            </a:r>
            <a:endParaRPr lang="ko-KR" dirty="0"/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Batang"/>
                <a:ea typeface="Batang"/>
              </a:rPr>
              <a:t>재미를 드리기 위해 플레이어의 </a:t>
            </a:r>
            <a:endParaRPr lang="ko-KR"/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Batang"/>
                <a:ea typeface="Batang"/>
              </a:rPr>
              <a:t>클리어 타임에 따라서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Batang"/>
                <a:ea typeface="Batang"/>
              </a:rPr>
              <a:t>재밌는 요소들을 넣었습니다!</a:t>
            </a:r>
          </a:p>
        </p:txBody>
      </p:sp>
      <p:sp>
        <p:nvSpPr>
          <p:cNvPr id="14" name="Text 9"/>
          <p:cNvSpPr/>
          <p:nvPr/>
        </p:nvSpPr>
        <p:spPr>
          <a:xfrm>
            <a:off x="10538341" y="5274882"/>
            <a:ext cx="3125867" cy="1159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이를 통해 게임의 재미 요소를 증가시키고 플레이어의 지속적인 참여를 유도합니다.</a:t>
            </a:r>
            <a:endParaRPr lang="en-US" sz="1900" dirty="0"/>
          </a:p>
        </p:txBody>
      </p:sp>
      <p:sp>
        <p:nvSpPr>
          <p:cNvPr id="15" name="Text 10"/>
          <p:cNvSpPr/>
          <p:nvPr/>
        </p:nvSpPr>
        <p:spPr>
          <a:xfrm>
            <a:off x="966073" y="7086758"/>
            <a:ext cx="12698254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이 모든 기능들은 Unity 엔진을 활용하여 직관적이고 사용자 친화적인 인터페이스로 구현되었습니다.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DFDFE0"/>
          </a:solidFill>
          <a:ln/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-78377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801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5550"/>
              </a:lnSpc>
              <a:buNone/>
              <a:defRPr/>
            </a:pPr>
            <a:r>
              <a:rPr lang="en-US" sz="4450" b="1">
                <a:solidFill>
                  <a:srgbClr val="000000"/>
                </a:solidFill>
                <a:latin typeface="Inter Bold"/>
                <a:ea typeface="Inter Bold"/>
                <a:cs typeface="Inter Bold"/>
              </a:rPr>
              <a:t>게임 플레이 영상</a:t>
            </a:r>
            <a:endParaRPr lang="en-US" sz="4450"/>
          </a:p>
        </p:txBody>
      </p:sp>
      <p:sp>
        <p:nvSpPr>
          <p:cNvPr id="5" name="Text 2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</a:rPr>
              <a:t>주요 장면: 퍼즐 배치 - 특수 블록 조합 - 스테이지 클리어</a:t>
            </a:r>
            <a:endParaRPr lang="en-US" sz="1750"/>
          </a:p>
        </p:txBody>
      </p:sp>
      <p:sp>
        <p:nvSpPr>
          <p:cNvPr id="6" name="직사각형 5"/>
          <p:cNvSpPr/>
          <p:nvPr/>
        </p:nvSpPr>
        <p:spPr>
          <a:xfrm>
            <a:off x="12865006" y="7787184"/>
            <a:ext cx="1717040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4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3C695-918B-476B-C6DD-DA26551A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607F89A-2558-1502-EAB4-104483136087}"/>
              </a:ext>
            </a:extLst>
          </p:cNvPr>
          <p:cNvSpPr/>
          <p:nvPr/>
        </p:nvSpPr>
        <p:spPr>
          <a:xfrm>
            <a:off x="966073" y="842486"/>
            <a:ext cx="3139916" cy="392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카드 초기 세팅 구현</a:t>
            </a:r>
            <a:endParaRPr lang="en-US" sz="2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51561884-25E6-9821-4C1D-CA0FE0A4126E}"/>
              </a:ext>
            </a:extLst>
          </p:cNvPr>
          <p:cNvSpPr/>
          <p:nvPr/>
        </p:nvSpPr>
        <p:spPr>
          <a:xfrm>
            <a:off x="7434585" y="843455"/>
            <a:ext cx="1569958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45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주요 구현 내용</a:t>
            </a:r>
            <a:endParaRPr lang="en-US" sz="2450" dirty="0">
              <a:latin typeface="Patrick Hand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6BA635BF-A58F-8DD3-EE4A-DCEB6B44F4BC}"/>
              </a:ext>
            </a:extLst>
          </p:cNvPr>
          <p:cNvSpPr/>
          <p:nvPr/>
        </p:nvSpPr>
        <p:spPr>
          <a:xfrm>
            <a:off x="7434585" y="1588481"/>
            <a:ext cx="6289493" cy="316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950"/>
              </a:lnSpc>
              <a:buSzPct val="100000"/>
            </a:pP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카드 짝 배열(1~6, 각 2장씩)을 Fisher-Yates 알고리즘으로 무작위 셔플</a:t>
            </a:r>
            <a:endParaRPr lang="en-US" sz="1700" dirty="0">
              <a:latin typeface="Patrick Hand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907A1171-4594-F2B1-6D41-676815C331F8}"/>
              </a:ext>
            </a:extLst>
          </p:cNvPr>
          <p:cNvSpPr/>
          <p:nvPr/>
        </p:nvSpPr>
        <p:spPr>
          <a:xfrm>
            <a:off x="7434586" y="2338728"/>
            <a:ext cx="6289493" cy="316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950"/>
              </a:lnSpc>
              <a:buSzPct val="100000"/>
            </a:pP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각 카드의 초기 위치는 화면 아래쪽에 설정하여 자연스러운 진입 구현</a:t>
            </a:r>
            <a:endParaRPr lang="en-US" sz="1700" dirty="0">
              <a:latin typeface="Patrick Hand"/>
            </a:endParaRPr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A0B6D5E4-9F28-6467-F082-A0EA0FBE406C}"/>
              </a:ext>
            </a:extLst>
          </p:cNvPr>
          <p:cNvSpPr/>
          <p:nvPr/>
        </p:nvSpPr>
        <p:spPr>
          <a:xfrm>
            <a:off x="7434586" y="3088975"/>
            <a:ext cx="6289493" cy="316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950"/>
              </a:lnSpc>
              <a:buSzPct val="100000"/>
            </a:pP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카드마다 다른 시작 회전 각도를 적용하여 입체감 부여</a:t>
            </a:r>
            <a:endParaRPr lang="en-US" sz="1700" dirty="0">
              <a:latin typeface="Patrick Hand"/>
            </a:endParaRP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41EA8833-F41B-EC70-F883-CF82491FFA72}"/>
              </a:ext>
            </a:extLst>
          </p:cNvPr>
          <p:cNvSpPr/>
          <p:nvPr/>
        </p:nvSpPr>
        <p:spPr>
          <a:xfrm>
            <a:off x="7434586" y="3786971"/>
            <a:ext cx="6289493" cy="329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950"/>
              </a:lnSpc>
              <a:buSzPct val="100000"/>
            </a:pP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카드의 겹침이 자연스럽게 보이도록 sortingOrder 속성 조정</a:t>
            </a:r>
            <a:endParaRPr lang="en-US" sz="1700" dirty="0">
              <a:latin typeface="Patrick Hand"/>
            </a:endParaRPr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9884D095-5A26-0306-8E21-CE79C0AD1DB7}"/>
              </a:ext>
            </a:extLst>
          </p:cNvPr>
          <p:cNvSpPr/>
          <p:nvPr/>
        </p:nvSpPr>
        <p:spPr>
          <a:xfrm>
            <a:off x="7434585" y="4479847"/>
            <a:ext cx="5989047" cy="1364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950"/>
              </a:lnSpc>
            </a:pP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이 코드는 게임이 </a:t>
            </a:r>
            <a:r>
              <a:rPr lang="en-US" sz="17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시작될</a:t>
            </a: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때 </a:t>
            </a:r>
            <a:r>
              <a:rPr lang="en-US" sz="17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실행되어</a:t>
            </a: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7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플레이어에게</a:t>
            </a: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endParaRPr lang="ko-KR" altLang="en-US"/>
          </a:p>
          <a:p>
            <a:pPr>
              <a:lnSpc>
                <a:spcPts val="1950"/>
              </a:lnSpc>
            </a:pPr>
            <a:endParaRPr lang="en-US" sz="1700" dirty="0">
              <a:solidFill>
                <a:srgbClr val="383838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>
              <a:lnSpc>
                <a:spcPts val="1950"/>
              </a:lnSpc>
            </a:pPr>
            <a:endParaRPr lang="en-US" sz="1700" dirty="0">
              <a:solidFill>
                <a:srgbClr val="383838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>
              <a:lnSpc>
                <a:spcPts val="1950"/>
              </a:lnSpc>
            </a:pPr>
            <a:r>
              <a:rPr lang="en-US" sz="170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매번</a:t>
            </a: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70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다른</a:t>
            </a: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70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카드</a:t>
            </a: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70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배치를</a:t>
            </a: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70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제공함으로써</a:t>
            </a: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endParaRPr lang="en-US" sz="1700">
              <a:solidFill>
                <a:srgbClr val="000000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>
              <a:lnSpc>
                <a:spcPts val="1950"/>
              </a:lnSpc>
            </a:pPr>
            <a:endParaRPr lang="en-US" sz="1700" dirty="0">
              <a:solidFill>
                <a:srgbClr val="383838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>
              <a:lnSpc>
                <a:spcPts val="1950"/>
              </a:lnSpc>
            </a:pPr>
            <a:endParaRPr lang="en-US" sz="1700" dirty="0">
              <a:solidFill>
                <a:srgbClr val="383838"/>
              </a:solidFill>
              <a:latin typeface="Patrick Hand"/>
              <a:ea typeface="Patrick Hand" pitchFamily="34" charset="-122"/>
              <a:cs typeface="Patrick Hand" pitchFamily="34" charset="-120"/>
            </a:endParaRPr>
          </a:p>
          <a:p>
            <a:pPr>
              <a:lnSpc>
                <a:spcPts val="1950"/>
              </a:lnSpc>
            </a:pPr>
            <a:r>
              <a:rPr lang="en-US" sz="17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게임의</a:t>
            </a: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7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재미와</a:t>
            </a: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7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도전성을</a:t>
            </a:r>
            <a:r>
              <a:rPr lang="en-US" sz="1700" dirty="0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1700" dirty="0" err="1">
                <a:solidFill>
                  <a:srgbClr val="383838"/>
                </a:solidFill>
                <a:latin typeface="Patrick Hand"/>
                <a:ea typeface="Patrick Hand" pitchFamily="34" charset="-122"/>
                <a:cs typeface="Patrick Hand" pitchFamily="34" charset="-120"/>
              </a:rPr>
              <a:t>높입니다</a:t>
            </a:r>
            <a:endParaRPr lang="en-US" sz="1700">
              <a:latin typeface="Patrick Hand"/>
            </a:endParaRPr>
          </a:p>
        </p:txBody>
      </p:sp>
      <p:pic>
        <p:nvPicPr>
          <p:cNvPr id="15" name="그림 14" descr="스크린샷, 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A7FF149-21A7-9FE5-11B4-DEB2E18BC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572" y="1144044"/>
            <a:ext cx="11008944" cy="667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8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6073" y="832009"/>
            <a:ext cx="3381494" cy="422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카드 이동 및 회전 </a:t>
            </a:r>
            <a:endParaRPr lang="en-US" sz="2650" dirty="0"/>
          </a:p>
        </p:txBody>
      </p:sp>
      <p:sp>
        <p:nvSpPr>
          <p:cNvPr id="4" name="Shape 1"/>
          <p:cNvSpPr/>
          <p:nvPr/>
        </p:nvSpPr>
        <p:spPr>
          <a:xfrm>
            <a:off x="10589062" y="1698427"/>
            <a:ext cx="22860" cy="504825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" name="Shape 2"/>
          <p:cNvSpPr/>
          <p:nvPr/>
        </p:nvSpPr>
        <p:spPr>
          <a:xfrm>
            <a:off x="9925943" y="1877139"/>
            <a:ext cx="507206" cy="2286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Shape 3"/>
          <p:cNvSpPr/>
          <p:nvPr/>
        </p:nvSpPr>
        <p:spPr>
          <a:xfrm>
            <a:off x="10410289" y="1698427"/>
            <a:ext cx="380405" cy="380405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 4"/>
          <p:cNvSpPr/>
          <p:nvPr/>
        </p:nvSpPr>
        <p:spPr>
          <a:xfrm>
            <a:off x="10498991" y="1761768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8064460" y="1756529"/>
            <a:ext cx="1690688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계산 시작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7529036" y="2136934"/>
            <a:ext cx="2226112" cy="811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카드 이동 시간(lerpTime)을 업데이트하고 각 카드별로 적절한 시간 계산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10767834" y="2891552"/>
            <a:ext cx="507206" cy="2286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1" name="Shape 8"/>
          <p:cNvSpPr/>
          <p:nvPr/>
        </p:nvSpPr>
        <p:spPr>
          <a:xfrm>
            <a:off x="10410289" y="2712839"/>
            <a:ext cx="380405" cy="380405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2" name="Text 9"/>
          <p:cNvSpPr/>
          <p:nvPr/>
        </p:nvSpPr>
        <p:spPr>
          <a:xfrm>
            <a:off x="10498991" y="2776180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11445835" y="2770942"/>
            <a:ext cx="1690688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보간 처리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11445835" y="3151346"/>
            <a:ext cx="2226112" cy="811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Vector2.Lerp 함수를 사용해 시작 위치에서 목표 위치로 부드럽게 이동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9925943" y="3765947"/>
            <a:ext cx="507206" cy="2286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6" name="Shape 13"/>
          <p:cNvSpPr/>
          <p:nvPr/>
        </p:nvSpPr>
        <p:spPr>
          <a:xfrm>
            <a:off x="10410289" y="3587234"/>
            <a:ext cx="380405" cy="380405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7" name="Text 14"/>
          <p:cNvSpPr/>
          <p:nvPr/>
        </p:nvSpPr>
        <p:spPr>
          <a:xfrm>
            <a:off x="10498991" y="3650575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8064460" y="3645337"/>
            <a:ext cx="1690688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이즈아웃 적용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7529036" y="4025741"/>
            <a:ext cx="2226112" cy="811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1 - Mathf.Pow(1 - t, 2) 공식으로 가속-감속 곡선 적용하여 자연스러운 움직임 구현</a:t>
            </a:r>
            <a:endParaRPr lang="en-US" sz="1300" dirty="0"/>
          </a:p>
        </p:txBody>
      </p:sp>
      <p:sp>
        <p:nvSpPr>
          <p:cNvPr id="20" name="Shape 17"/>
          <p:cNvSpPr/>
          <p:nvPr/>
        </p:nvSpPr>
        <p:spPr>
          <a:xfrm>
            <a:off x="10767834" y="4640342"/>
            <a:ext cx="507206" cy="2286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1" name="Shape 18"/>
          <p:cNvSpPr/>
          <p:nvPr/>
        </p:nvSpPr>
        <p:spPr>
          <a:xfrm>
            <a:off x="10410289" y="4461629"/>
            <a:ext cx="380405" cy="380405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2" name="Text 19"/>
          <p:cNvSpPr/>
          <p:nvPr/>
        </p:nvSpPr>
        <p:spPr>
          <a:xfrm>
            <a:off x="10498991" y="4524970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4</a:t>
            </a:r>
            <a:endParaRPr lang="en-US" sz="1550" dirty="0"/>
          </a:p>
        </p:txBody>
      </p:sp>
      <p:sp>
        <p:nvSpPr>
          <p:cNvPr id="23" name="Text 20"/>
          <p:cNvSpPr/>
          <p:nvPr/>
        </p:nvSpPr>
        <p:spPr>
          <a:xfrm>
            <a:off x="11445835" y="4519732"/>
            <a:ext cx="1690688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회전 애니메이션</a:t>
            </a:r>
            <a:endParaRPr lang="en-US" sz="1300" dirty="0"/>
          </a:p>
        </p:txBody>
      </p:sp>
      <p:sp>
        <p:nvSpPr>
          <p:cNvPr id="24" name="Text 21"/>
          <p:cNvSpPr/>
          <p:nvPr/>
        </p:nvSpPr>
        <p:spPr>
          <a:xfrm>
            <a:off x="11445835" y="4900136"/>
            <a:ext cx="2226112" cy="811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각 카드마다 720도 회전을 적용하되, 초기 각도를 고려하여 최종 회전 계산</a:t>
            </a:r>
            <a:endParaRPr lang="en-US" sz="1300" dirty="0"/>
          </a:p>
        </p:txBody>
      </p:sp>
      <p:sp>
        <p:nvSpPr>
          <p:cNvPr id="25" name="Shape 22"/>
          <p:cNvSpPr/>
          <p:nvPr/>
        </p:nvSpPr>
        <p:spPr>
          <a:xfrm>
            <a:off x="9925943" y="5514737"/>
            <a:ext cx="507206" cy="2286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6" name="Shape 23"/>
          <p:cNvSpPr/>
          <p:nvPr/>
        </p:nvSpPr>
        <p:spPr>
          <a:xfrm>
            <a:off x="10410289" y="5336024"/>
            <a:ext cx="380405" cy="380405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7" name="Text 24"/>
          <p:cNvSpPr/>
          <p:nvPr/>
        </p:nvSpPr>
        <p:spPr>
          <a:xfrm>
            <a:off x="10498991" y="5399365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5</a:t>
            </a:r>
            <a:endParaRPr lang="en-US" sz="1550" dirty="0"/>
          </a:p>
        </p:txBody>
      </p:sp>
      <p:sp>
        <p:nvSpPr>
          <p:cNvPr id="28" name="Text 25"/>
          <p:cNvSpPr/>
          <p:nvPr/>
        </p:nvSpPr>
        <p:spPr>
          <a:xfrm>
            <a:off x="8064460" y="5394127"/>
            <a:ext cx="1690688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완료 처리</a:t>
            </a:r>
            <a:endParaRPr lang="en-US" sz="1300" dirty="0"/>
          </a:p>
        </p:txBody>
      </p:sp>
      <p:sp>
        <p:nvSpPr>
          <p:cNvPr id="29" name="Text 26"/>
          <p:cNvSpPr/>
          <p:nvPr/>
        </p:nvSpPr>
        <p:spPr>
          <a:xfrm>
            <a:off x="7529036" y="5774531"/>
            <a:ext cx="2226112" cy="811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모든 카드 배치 완료 후 애니메이션 속도 정상화 및 카드 상태를 Ready로 변경</a:t>
            </a:r>
            <a:endParaRPr lang="en-US" sz="1300" dirty="0"/>
          </a:p>
        </p:txBody>
      </p:sp>
      <p:sp>
        <p:nvSpPr>
          <p:cNvPr id="30" name="Text 27"/>
          <p:cNvSpPr/>
          <p:nvPr/>
        </p:nvSpPr>
        <p:spPr>
          <a:xfrm>
            <a:off x="966073" y="7126962"/>
            <a:ext cx="12698254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이 애니메이션 시스템은 카드가 차례대로 제자리를 찾아가는 과정을 시각적으로 표현하여 게임의 시작 단계에서 플레이어의 주의를 끌고 게임에 대한 기대감을 높입니다.</a:t>
            </a:r>
            <a:endParaRPr lang="en-US" sz="1300" dirty="0"/>
          </a:p>
        </p:txBody>
      </p:sp>
      <p:pic>
        <p:nvPicPr>
          <p:cNvPr id="32" name="그림 31" descr="스크린샷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2BAB62E-81E3-47BE-E17C-1F323703C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073" y="1769231"/>
            <a:ext cx="8133137" cy="51325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452473" y="1119664"/>
            <a:ext cx="6081951" cy="603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사운드 시스템 구현 - 기본 설정</a:t>
            </a:r>
            <a:endParaRPr lang="en-US" sz="3800" dirty="0"/>
          </a:p>
        </p:txBody>
      </p:sp>
      <p:sp>
        <p:nvSpPr>
          <p:cNvPr id="5" name="Text 2"/>
          <p:cNvSpPr/>
          <p:nvPr/>
        </p:nvSpPr>
        <p:spPr>
          <a:xfrm>
            <a:off x="6452473" y="2085737"/>
            <a:ext cx="3381018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오디오 기본 설정 및 BGM 재생 로직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452473" y="2749987"/>
            <a:ext cx="7211854" cy="772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게임 내 사운드 시스템은 싱글톤 패턴의 GameManager 클래스에서 관리됩니다. 기본적인 사운드 설정은 다음과 같습니다: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52473" y="3794641"/>
            <a:ext cx="7211854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AudioSource 컴포넌트를 활용하여 배경 음악 재생 시스템 구현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452473" y="4265652"/>
            <a:ext cx="7211854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normalBGM과 warningBGM 두 가지 배경 음악 클립 준비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452473" y="4736663"/>
            <a:ext cx="7211854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기본 볼륨은 0.3으로 설정하여 게임 플레이에 방해되지 않도록 조정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6452473" y="5207675"/>
            <a:ext cx="7211854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루프 기능 활성화로 끊김 없는 배경 음악 재생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452473" y="5678686"/>
            <a:ext cx="7211854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상황에 따라 배경 음악 전환 시 자연스럽게 Stop() 후 Play() 구현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452473" y="6336863"/>
            <a:ext cx="7211854" cy="772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이러한 사운드 시스템은 게임의 분위기를 조성하고 플레이어의 몰입감을 높이는 중요한 역할을 합니다.</a:t>
            </a:r>
            <a:endParaRPr lang="en-US" sz="19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6F85FBA-8DB4-7648-EFF8-CA51B5844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23" y="695754"/>
            <a:ext cx="5755123" cy="329212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A1B8767-8A90-D193-E4F3-1CAE5420C2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080" y="4181118"/>
            <a:ext cx="4804064" cy="26154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6073" y="1138765"/>
            <a:ext cx="4830723" cy="603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시간 표시 UI 개선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073" y="2624733"/>
            <a:ext cx="2732723" cy="16396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6073" y="4536043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일반 상태 (10초 이상)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966073" y="5079444"/>
            <a:ext cx="2732723" cy="1545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충분한 시간이 남았을 때는 검은색으로 표시하여 플레이어에게 안정감을 제공합니다.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5537" y="2624733"/>
            <a:ext cx="2732723" cy="16396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295537" y="4536043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주의 상태 (5~10초)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4295537" y="5079444"/>
            <a:ext cx="2732723" cy="1545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시간이 10초 미만으로 떨어지면 주황색으로 변경되어 플레이어에게 경고 신호를 보냅니다.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5001" y="2572482"/>
            <a:ext cx="2732723" cy="163961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625001" y="4536043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위험 상태 (5초 이하)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7625001" y="5079444"/>
            <a:ext cx="2732723" cy="1159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시간이 5초 이하로 떨어지면 빨간색으로 변경되어 긴급한 상황임을 강조합니다.</a:t>
            </a:r>
            <a:endParaRPr lang="en-US" sz="1900" dirty="0"/>
          </a:p>
        </p:txBody>
      </p:sp>
      <p:sp>
        <p:nvSpPr>
          <p:cNvPr id="12" name="Text 7"/>
          <p:cNvSpPr/>
          <p:nvPr/>
        </p:nvSpPr>
        <p:spPr>
          <a:xfrm>
            <a:off x="10954464" y="2570321"/>
            <a:ext cx="2732723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900" dirty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0361089" y="2624732"/>
            <a:ext cx="4269311" cy="40012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0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724</Words>
  <Application>Microsoft Office PowerPoint</Application>
  <PresentationFormat>사용자 지정</PresentationFormat>
  <Paragraphs>129</Paragraphs>
  <Slides>12</Slides>
  <Notes>12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User</cp:lastModifiedBy>
  <cp:revision>307</cp:revision>
  <dcterms:created xsi:type="dcterms:W3CDTF">2025-07-03T08:28:37Z</dcterms:created>
  <dcterms:modified xsi:type="dcterms:W3CDTF">2025-07-03T11:20:23Z</dcterms:modified>
  <cp:version/>
</cp:coreProperties>
</file>

<file path=docProps/thumbnail.jpeg>
</file>